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8.jpg" ContentType="image/jpg"/>
  <Override PartName="/ppt/media/image9.jpg" ContentType="image/jpg"/>
  <Override PartName="/ppt/media/image26.jpg" ContentType="image/jp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11"/>
  </p:notesMasterIdLst>
  <p:sldIdLst>
    <p:sldId id="256" r:id="rId2"/>
    <p:sldId id="257" r:id="rId3"/>
    <p:sldId id="266" r:id="rId4"/>
    <p:sldId id="260" r:id="rId5"/>
    <p:sldId id="274" r:id="rId6"/>
    <p:sldId id="272" r:id="rId7"/>
    <p:sldId id="275" r:id="rId8"/>
    <p:sldId id="273" r:id="rId9"/>
    <p:sldId id="264" r:id="rId10"/>
  </p:sldIdLst>
  <p:sldSz cx="12192000" cy="6858000"/>
  <p:notesSz cx="6858000" cy="9144000"/>
  <p:embeddedFontLst>
    <p:embeddedFont>
      <p:font typeface="Times" panose="02020603050405020304" pitchFamily="18" charset="0"/>
      <p:regular r:id="rId12"/>
      <p:bold r:id="rId13"/>
      <p:italic r:id="rId14"/>
      <p:boldItalic r:id="rId15"/>
    </p:embeddedFont>
    <p:embeddedFont>
      <p:font typeface="Verdana" panose="020B0604030504040204" pitchFamily="3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95"/>
    <p:restoredTop sz="88844" autoAdjust="0"/>
  </p:normalViewPr>
  <p:slideViewPr>
    <p:cSldViewPr snapToGrid="0">
      <p:cViewPr varScale="1">
        <p:scale>
          <a:sx n="113" d="100"/>
          <a:sy n="113" d="100"/>
        </p:scale>
        <p:origin x="8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bcd4f08874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gbcd4f088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45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301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a633aa774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ba633aa774_1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CSS maters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08675" y="5925446"/>
            <a:ext cx="1371600" cy="3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0590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0" y="0"/>
            <a:ext cx="12192000" cy="222300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58" name="Google Shape;58;p13" descr="cu white lrg.psd"/>
          <p:cNvPicPr preferRelativeResize="0"/>
          <p:nvPr/>
        </p:nvPicPr>
        <p:blipFill rotWithShape="1">
          <a:blip r:embed="rId2">
            <a:alphaModFix/>
          </a:blip>
          <a:srcRect l="29545" r="-704"/>
          <a:stretch/>
        </p:blipFill>
        <p:spPr>
          <a:xfrm>
            <a:off x="5162102" y="-157024"/>
            <a:ext cx="1826746" cy="52244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>
            <a:spLocks noGrp="1"/>
          </p:cNvSpPr>
          <p:nvPr>
            <p:ph type="body" idx="1"/>
          </p:nvPr>
        </p:nvSpPr>
        <p:spPr>
          <a:xfrm>
            <a:off x="381000" y="1752600"/>
            <a:ext cx="11571900" cy="39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/>
          </p:nvPr>
        </p:nvSpPr>
        <p:spPr>
          <a:xfrm>
            <a:off x="381000" y="1066800"/>
            <a:ext cx="11570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Helvetica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descr="0889_10_C_lr.jpg"/>
          <p:cNvPicPr preferRelativeResize="0"/>
          <p:nvPr/>
        </p:nvPicPr>
        <p:blipFill rotWithShape="1">
          <a:blip r:embed="rId2">
            <a:alphaModFix/>
          </a:blip>
          <a:srcRect l="3172" r="7962"/>
          <a:stretch/>
        </p:blipFill>
        <p:spPr>
          <a:xfrm>
            <a:off x="0" y="0"/>
            <a:ext cx="1219200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6" name="Google Shape;66;p14" descr="cu white lrg.psd"/>
          <p:cNvPicPr preferRelativeResize="0"/>
          <p:nvPr/>
        </p:nvPicPr>
        <p:blipFill rotWithShape="1">
          <a:blip r:embed="rId3">
            <a:alphaModFix/>
          </a:blip>
          <a:srcRect r="72185"/>
          <a:stretch/>
        </p:blipFill>
        <p:spPr>
          <a:xfrm>
            <a:off x="242711" y="402168"/>
            <a:ext cx="1732846" cy="126796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/>
          <p:nvPr/>
        </p:nvSpPr>
        <p:spPr>
          <a:xfrm>
            <a:off x="0" y="0"/>
            <a:ext cx="12192000" cy="222300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437447" y="1828800"/>
            <a:ext cx="6370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438151" y="3200422"/>
            <a:ext cx="55161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E1ED2-9BAE-46CD-BE87-A2A8ACA2D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7CBDE-C82E-4771-8C9A-CF26A99DC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0F887-D00A-4818-86F1-FC7BAFFCA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ABC8-71D9-4612-8398-F644C5DA9B1E}" type="datetimeFigureOut">
              <a:rPr lang="en-US" smtClean="0"/>
              <a:t>9/6/23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1BBF3-0003-48BB-B195-E5644F3E7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CCAF2-03B0-47FD-B284-35DF51F01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72D18-3E3A-4397-B40F-D2120DF57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373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0" y="-6"/>
            <a:ext cx="12191999" cy="3048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3" r:id="rId9"/>
    <p:sldLayoutId id="2147483664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FM2lQlVqkq8t1gu9paKacfcnLIfAHZKV?usp=sharing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Qv-qfO-ZWlI375GFRcOaNXVDq7a3WeTq?usp=shar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ythonjobs.github.io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58000"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6400" y="457200"/>
            <a:ext cx="3429007" cy="822962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248575" y="2690950"/>
            <a:ext cx="11610525" cy="120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lnSpc>
                <a:spcPct val="90000"/>
              </a:lnSpc>
              <a:buClr>
                <a:schemeClr val="dk1"/>
              </a:buClr>
              <a:buSzPts val="4860"/>
            </a:pPr>
            <a:r>
              <a:rPr lang="en-US" sz="4000" dirty="0"/>
              <a:t>Web Scraping in Python (</a:t>
            </a:r>
            <a:r>
              <a:rPr lang="en-US" sz="4000" dirty="0" err="1"/>
              <a:t>BeautifulSoup</a:t>
            </a:r>
            <a:r>
              <a:rPr lang="en-US" sz="4000" dirty="0"/>
              <a:t>)</a:t>
            </a:r>
            <a:endParaRPr sz="4000" dirty="0"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>
            <a:off x="405700" y="4167050"/>
            <a:ext cx="8101800" cy="21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SzPts val="688"/>
              <a:buNone/>
            </a:pPr>
            <a:r>
              <a:rPr lang="en-US" sz="1600">
                <a:latin typeface="Verdana"/>
                <a:ea typeface="Verdana"/>
                <a:cs typeface="Verdana"/>
                <a:sym typeface="Verdana"/>
              </a:rPr>
              <a:t>	</a:t>
            </a:r>
            <a:endParaRPr sz="1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D80F6-0206-43A8-944A-A909061A6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87608-489B-43AD-9B11-877DABAE3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Quick Introduction: Web Scraping </a:t>
            </a:r>
          </a:p>
          <a:p>
            <a:r>
              <a:rPr lang="en-US" dirty="0"/>
              <a:t>Comparing Web Scraping vs APIs</a:t>
            </a:r>
          </a:p>
          <a:p>
            <a:r>
              <a:rPr lang="en-US" dirty="0"/>
              <a:t>Python Web Scraping Demo &amp; Exercise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016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457E7B-A5C4-4DC0-8705-CD5F5F4A02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Extraction of data from a website. </a:t>
            </a:r>
          </a:p>
          <a:p>
            <a:r>
              <a:rPr lang="en-US" dirty="0"/>
              <a:t>Loads HTML code from URL. User selects which content to keep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778A01-8E97-4A12-8DCE-7FBC6AAD8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Web Scraping</a:t>
            </a:r>
          </a:p>
        </p:txBody>
      </p:sp>
      <p:pic>
        <p:nvPicPr>
          <p:cNvPr id="4" name="object 15">
            <a:extLst>
              <a:ext uri="{FF2B5EF4-FFF2-40B4-BE49-F238E27FC236}">
                <a16:creationId xmlns:a16="http://schemas.microsoft.com/office/drawing/2014/main" id="{7330E6DC-C15C-4C14-8A13-B01B9A59C0C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74440" y="3122579"/>
            <a:ext cx="6843119" cy="364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44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48410" y="0"/>
            <a:ext cx="5543390" cy="6857615"/>
            <a:chOff x="10963016" y="0"/>
            <a:chExt cx="9141460" cy="11308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23735" y="0"/>
              <a:ext cx="8680363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963016" y="0"/>
              <a:ext cx="461009" cy="11308715"/>
            </a:xfrm>
            <a:custGeom>
              <a:avLst/>
              <a:gdLst/>
              <a:ahLst/>
              <a:cxnLst/>
              <a:rect l="l" t="t" r="r" b="b"/>
              <a:pathLst>
                <a:path w="461009" h="11308715">
                  <a:moveTo>
                    <a:pt x="460718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460718" y="11308556"/>
                  </a:lnTo>
                  <a:lnTo>
                    <a:pt x="460718" y="0"/>
                  </a:lnTo>
                  <a:close/>
                </a:path>
              </a:pathLst>
            </a:custGeom>
            <a:solidFill>
              <a:srgbClr val="B31A1A"/>
            </a:solidFill>
          </p:spPr>
          <p:txBody>
            <a:bodyPr wrap="square" lIns="0" tIns="0" rIns="0" bIns="0" rtlCol="0"/>
            <a:lstStyle/>
            <a:p>
              <a:endParaRPr sz="849"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54789" y="3255734"/>
            <a:ext cx="2556642" cy="4361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3662" y="3039849"/>
            <a:ext cx="2516295" cy="74802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3662" y="4154845"/>
            <a:ext cx="2425677" cy="48133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542090" y="5662215"/>
            <a:ext cx="2060521" cy="74549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554789" y="4053253"/>
            <a:ext cx="1979216" cy="43872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523041" y="4843122"/>
            <a:ext cx="2510712" cy="47881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11760" y="5006912"/>
            <a:ext cx="2027099" cy="47628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05411" y="5798397"/>
            <a:ext cx="2230452" cy="43335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58855" y="2249050"/>
            <a:ext cx="1913115" cy="283989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2953881" y="2235602"/>
            <a:ext cx="447445" cy="219102"/>
          </a:xfrm>
          <a:custGeom>
            <a:avLst/>
            <a:gdLst/>
            <a:ahLst/>
            <a:cxnLst/>
            <a:rect l="l" t="t" r="r" b="b"/>
            <a:pathLst>
              <a:path w="737870" h="361314">
                <a:moveTo>
                  <a:pt x="57128" y="4789"/>
                </a:moveTo>
                <a:lnTo>
                  <a:pt x="0" y="4789"/>
                </a:lnTo>
                <a:lnTo>
                  <a:pt x="126059" y="355087"/>
                </a:lnTo>
                <a:lnTo>
                  <a:pt x="187122" y="355087"/>
                </a:lnTo>
                <a:lnTo>
                  <a:pt x="210512" y="290091"/>
                </a:lnTo>
                <a:lnTo>
                  <a:pt x="154624" y="290091"/>
                </a:lnTo>
                <a:lnTo>
                  <a:pt x="57128" y="4789"/>
                </a:lnTo>
                <a:close/>
              </a:path>
              <a:path w="737870" h="361314">
                <a:moveTo>
                  <a:pt x="313182" y="4789"/>
                </a:moveTo>
                <a:lnTo>
                  <a:pt x="256053" y="4789"/>
                </a:lnTo>
                <a:lnTo>
                  <a:pt x="158558" y="290091"/>
                </a:lnTo>
                <a:lnTo>
                  <a:pt x="210512" y="290091"/>
                </a:lnTo>
                <a:lnTo>
                  <a:pt x="313182" y="4789"/>
                </a:lnTo>
                <a:close/>
              </a:path>
              <a:path w="737870" h="361314">
                <a:moveTo>
                  <a:pt x="402937" y="258276"/>
                </a:moveTo>
                <a:lnTo>
                  <a:pt x="349913" y="258276"/>
                </a:lnTo>
                <a:lnTo>
                  <a:pt x="351677" y="273563"/>
                </a:lnTo>
                <a:lnTo>
                  <a:pt x="367908" y="313053"/>
                </a:lnTo>
                <a:lnTo>
                  <a:pt x="399270" y="341522"/>
                </a:lnTo>
                <a:lnTo>
                  <a:pt x="444244" y="357781"/>
                </a:lnTo>
                <a:lnTo>
                  <a:pt x="480933" y="360903"/>
                </a:lnTo>
                <a:lnTo>
                  <a:pt x="500700" y="360069"/>
                </a:lnTo>
                <a:lnTo>
                  <a:pt x="550890" y="347562"/>
                </a:lnTo>
                <a:lnTo>
                  <a:pt x="586713" y="322065"/>
                </a:lnTo>
                <a:lnTo>
                  <a:pt x="592539" y="314550"/>
                </a:lnTo>
                <a:lnTo>
                  <a:pt x="480591" y="314550"/>
                </a:lnTo>
                <a:lnTo>
                  <a:pt x="470617" y="314176"/>
                </a:lnTo>
                <a:lnTo>
                  <a:pt x="427696" y="300824"/>
                </a:lnTo>
                <a:lnTo>
                  <a:pt x="404284" y="267374"/>
                </a:lnTo>
                <a:lnTo>
                  <a:pt x="402937" y="258276"/>
                </a:lnTo>
                <a:close/>
              </a:path>
              <a:path w="737870" h="361314">
                <a:moveTo>
                  <a:pt x="483499" y="0"/>
                </a:moveTo>
                <a:lnTo>
                  <a:pt x="434687" y="7119"/>
                </a:lnTo>
                <a:lnTo>
                  <a:pt x="395069" y="27666"/>
                </a:lnTo>
                <a:lnTo>
                  <a:pt x="368557" y="59491"/>
                </a:lnTo>
                <a:lnTo>
                  <a:pt x="359321" y="100574"/>
                </a:lnTo>
                <a:lnTo>
                  <a:pt x="360849" y="117977"/>
                </a:lnTo>
                <a:lnTo>
                  <a:pt x="383780" y="159413"/>
                </a:lnTo>
                <a:lnTo>
                  <a:pt x="430539" y="186705"/>
                </a:lnTo>
                <a:lnTo>
                  <a:pt x="501042" y="206974"/>
                </a:lnTo>
                <a:lnTo>
                  <a:pt x="509711" y="209743"/>
                </a:lnTo>
                <a:lnTo>
                  <a:pt x="544594" y="227531"/>
                </a:lnTo>
                <a:lnTo>
                  <a:pt x="558245" y="257763"/>
                </a:lnTo>
                <a:lnTo>
                  <a:pt x="557615" y="266048"/>
                </a:lnTo>
                <a:lnTo>
                  <a:pt x="536181" y="298985"/>
                </a:lnTo>
                <a:lnTo>
                  <a:pt x="491485" y="314112"/>
                </a:lnTo>
                <a:lnTo>
                  <a:pt x="480591" y="314550"/>
                </a:lnTo>
                <a:lnTo>
                  <a:pt x="592539" y="314550"/>
                </a:lnTo>
                <a:lnTo>
                  <a:pt x="609623" y="272740"/>
                </a:lnTo>
                <a:lnTo>
                  <a:pt x="610585" y="258276"/>
                </a:lnTo>
                <a:lnTo>
                  <a:pt x="609997" y="246891"/>
                </a:lnTo>
                <a:lnTo>
                  <a:pt x="596196" y="209614"/>
                </a:lnTo>
                <a:lnTo>
                  <a:pt x="561114" y="178955"/>
                </a:lnTo>
                <a:lnTo>
                  <a:pt x="518274" y="161989"/>
                </a:lnTo>
                <a:lnTo>
                  <a:pt x="475631" y="150861"/>
                </a:lnTo>
                <a:lnTo>
                  <a:pt x="468789" y="149150"/>
                </a:lnTo>
                <a:lnTo>
                  <a:pt x="461662" y="146984"/>
                </a:lnTo>
                <a:lnTo>
                  <a:pt x="426997" y="130164"/>
                </a:lnTo>
                <a:lnTo>
                  <a:pt x="412002" y="105819"/>
                </a:lnTo>
                <a:lnTo>
                  <a:pt x="412053" y="96811"/>
                </a:lnTo>
                <a:lnTo>
                  <a:pt x="431031" y="60464"/>
                </a:lnTo>
                <a:lnTo>
                  <a:pt x="471889" y="46096"/>
                </a:lnTo>
                <a:lnTo>
                  <a:pt x="482302" y="45668"/>
                </a:lnTo>
                <a:lnTo>
                  <a:pt x="588382" y="45668"/>
                </a:lnTo>
                <a:lnTo>
                  <a:pt x="580780" y="36507"/>
                </a:lnTo>
                <a:lnTo>
                  <a:pt x="546272" y="12486"/>
                </a:lnTo>
                <a:lnTo>
                  <a:pt x="500764" y="780"/>
                </a:lnTo>
                <a:lnTo>
                  <a:pt x="483499" y="0"/>
                </a:lnTo>
                <a:close/>
              </a:path>
              <a:path w="737870" h="361314">
                <a:moveTo>
                  <a:pt x="588382" y="45668"/>
                </a:moveTo>
                <a:lnTo>
                  <a:pt x="482302" y="45668"/>
                </a:lnTo>
                <a:lnTo>
                  <a:pt x="496712" y="46513"/>
                </a:lnTo>
                <a:lnTo>
                  <a:pt x="509840" y="49046"/>
                </a:lnTo>
                <a:lnTo>
                  <a:pt x="547812" y="75259"/>
                </a:lnTo>
                <a:lnTo>
                  <a:pt x="554824" y="96811"/>
                </a:lnTo>
                <a:lnTo>
                  <a:pt x="605796" y="96811"/>
                </a:lnTo>
                <a:lnTo>
                  <a:pt x="604513" y="83106"/>
                </a:lnTo>
                <a:lnTo>
                  <a:pt x="601348" y="70213"/>
                </a:lnTo>
                <a:lnTo>
                  <a:pt x="596303" y="58133"/>
                </a:lnTo>
                <a:lnTo>
                  <a:pt x="589375" y="46866"/>
                </a:lnTo>
                <a:lnTo>
                  <a:pt x="588382" y="45668"/>
                </a:lnTo>
                <a:close/>
              </a:path>
              <a:path w="737870" h="361314">
                <a:moveTo>
                  <a:pt x="703334" y="290091"/>
                </a:moveTo>
                <a:lnTo>
                  <a:pt x="669755" y="317372"/>
                </a:lnTo>
                <a:lnTo>
                  <a:pt x="669125" y="324128"/>
                </a:lnTo>
                <a:lnTo>
                  <a:pt x="669755" y="330970"/>
                </a:lnTo>
                <a:lnTo>
                  <a:pt x="703334" y="358337"/>
                </a:lnTo>
                <a:lnTo>
                  <a:pt x="709605" y="358337"/>
                </a:lnTo>
                <a:lnTo>
                  <a:pt x="715307" y="356798"/>
                </a:lnTo>
                <a:lnTo>
                  <a:pt x="725569" y="350640"/>
                </a:lnTo>
                <a:lnTo>
                  <a:pt x="729674" y="346535"/>
                </a:lnTo>
                <a:lnTo>
                  <a:pt x="732753" y="341404"/>
                </a:lnTo>
                <a:lnTo>
                  <a:pt x="735946" y="336159"/>
                </a:lnTo>
                <a:lnTo>
                  <a:pt x="737542" y="330400"/>
                </a:lnTo>
                <a:lnTo>
                  <a:pt x="737542" y="324128"/>
                </a:lnTo>
                <a:lnTo>
                  <a:pt x="710101" y="290721"/>
                </a:lnTo>
                <a:lnTo>
                  <a:pt x="703334" y="2900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752663" y="2135083"/>
            <a:ext cx="1903103" cy="803164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463938" y="2012813"/>
            <a:ext cx="2286128" cy="660386"/>
          </a:xfrm>
          <a:custGeom>
            <a:avLst/>
            <a:gdLst/>
            <a:ahLst/>
            <a:cxnLst/>
            <a:rect l="l" t="t" r="r" b="b"/>
            <a:pathLst>
              <a:path w="3769995" h="1089025">
                <a:moveTo>
                  <a:pt x="3769525" y="0"/>
                </a:moveTo>
                <a:lnTo>
                  <a:pt x="3738118" y="0"/>
                </a:lnTo>
                <a:lnTo>
                  <a:pt x="3738118" y="31407"/>
                </a:lnTo>
                <a:lnTo>
                  <a:pt x="3738118" y="1057554"/>
                </a:lnTo>
                <a:lnTo>
                  <a:pt x="31419" y="1057554"/>
                </a:lnTo>
                <a:lnTo>
                  <a:pt x="31419" y="1057224"/>
                </a:lnTo>
                <a:lnTo>
                  <a:pt x="31419" y="31407"/>
                </a:lnTo>
                <a:lnTo>
                  <a:pt x="3738118" y="31407"/>
                </a:lnTo>
                <a:lnTo>
                  <a:pt x="3738118" y="0"/>
                </a:lnTo>
                <a:lnTo>
                  <a:pt x="31419" y="0"/>
                </a:lnTo>
                <a:lnTo>
                  <a:pt x="31419" y="584"/>
                </a:lnTo>
                <a:lnTo>
                  <a:pt x="0" y="584"/>
                </a:lnTo>
                <a:lnTo>
                  <a:pt x="0" y="31407"/>
                </a:lnTo>
                <a:lnTo>
                  <a:pt x="0" y="1057224"/>
                </a:lnTo>
                <a:lnTo>
                  <a:pt x="0" y="1088974"/>
                </a:lnTo>
                <a:lnTo>
                  <a:pt x="31419" y="1088974"/>
                </a:lnTo>
                <a:lnTo>
                  <a:pt x="3738118" y="1088974"/>
                </a:lnTo>
                <a:lnTo>
                  <a:pt x="3769525" y="1088974"/>
                </a:lnTo>
                <a:lnTo>
                  <a:pt x="3769525" y="0"/>
                </a:lnTo>
                <a:close/>
              </a:path>
            </a:pathLst>
          </a:custGeom>
          <a:solidFill>
            <a:srgbClr val="B31A1A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1" name="object 21"/>
          <p:cNvSpPr/>
          <p:nvPr/>
        </p:nvSpPr>
        <p:spPr>
          <a:xfrm>
            <a:off x="3575222" y="1955539"/>
            <a:ext cx="2286128" cy="1111296"/>
          </a:xfrm>
          <a:custGeom>
            <a:avLst/>
            <a:gdLst/>
            <a:ahLst/>
            <a:cxnLst/>
            <a:rect l="l" t="t" r="r" b="b"/>
            <a:pathLst>
              <a:path w="3769995" h="1832610">
                <a:moveTo>
                  <a:pt x="3769525" y="215"/>
                </a:moveTo>
                <a:lnTo>
                  <a:pt x="3738105" y="215"/>
                </a:lnTo>
                <a:lnTo>
                  <a:pt x="31419" y="215"/>
                </a:lnTo>
                <a:lnTo>
                  <a:pt x="31419" y="0"/>
                </a:lnTo>
                <a:lnTo>
                  <a:pt x="0" y="0"/>
                </a:lnTo>
                <a:lnTo>
                  <a:pt x="0" y="215"/>
                </a:lnTo>
                <a:lnTo>
                  <a:pt x="0" y="31623"/>
                </a:lnTo>
                <a:lnTo>
                  <a:pt x="0" y="1800860"/>
                </a:lnTo>
                <a:lnTo>
                  <a:pt x="31419" y="1800860"/>
                </a:lnTo>
                <a:lnTo>
                  <a:pt x="31419" y="31623"/>
                </a:lnTo>
                <a:lnTo>
                  <a:pt x="3738105" y="31623"/>
                </a:lnTo>
                <a:lnTo>
                  <a:pt x="3738105" y="1801202"/>
                </a:lnTo>
                <a:lnTo>
                  <a:pt x="31419" y="1801202"/>
                </a:lnTo>
                <a:lnTo>
                  <a:pt x="0" y="1801202"/>
                </a:lnTo>
                <a:lnTo>
                  <a:pt x="0" y="1832610"/>
                </a:lnTo>
                <a:lnTo>
                  <a:pt x="31419" y="1832610"/>
                </a:lnTo>
                <a:lnTo>
                  <a:pt x="3738105" y="1832610"/>
                </a:lnTo>
                <a:lnTo>
                  <a:pt x="3769525" y="1832610"/>
                </a:lnTo>
                <a:lnTo>
                  <a:pt x="3769525" y="215"/>
                </a:lnTo>
                <a:close/>
              </a:path>
            </a:pathLst>
          </a:custGeom>
          <a:solidFill>
            <a:srgbClr val="B31A1A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2" name="object 22"/>
          <p:cNvSpPr/>
          <p:nvPr/>
        </p:nvSpPr>
        <p:spPr>
          <a:xfrm>
            <a:off x="3118059" y="2990640"/>
            <a:ext cx="6546" cy="3454414"/>
          </a:xfrm>
          <a:custGeom>
            <a:avLst/>
            <a:gdLst/>
            <a:ahLst/>
            <a:cxnLst/>
            <a:rect l="l" t="t" r="r" b="b"/>
            <a:pathLst>
              <a:path w="10795" h="5696584">
                <a:moveTo>
                  <a:pt x="10470" y="5696161"/>
                </a:moveTo>
                <a:lnTo>
                  <a:pt x="10470" y="0"/>
                </a:lnTo>
                <a:lnTo>
                  <a:pt x="0" y="0"/>
                </a:lnTo>
                <a:lnTo>
                  <a:pt x="0" y="5696161"/>
                </a:lnTo>
                <a:lnTo>
                  <a:pt x="10470" y="56961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49DD33-A8A6-4DE1-B31B-A4DF13DEE09B}"/>
              </a:ext>
            </a:extLst>
          </p:cNvPr>
          <p:cNvSpPr txBox="1"/>
          <p:nvPr/>
        </p:nvSpPr>
        <p:spPr>
          <a:xfrm>
            <a:off x="288198" y="492148"/>
            <a:ext cx="56728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Web Scraping VS APIS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8" y="222234"/>
            <a:ext cx="12191144" cy="800164"/>
            <a:chOff x="0" y="366480"/>
            <a:chExt cx="20104100" cy="13195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66480"/>
              <a:ext cx="20104099" cy="131933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66481"/>
              <a:ext cx="20104099" cy="1235564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2838793" y="2431880"/>
            <a:ext cx="3143282" cy="4025850"/>
            <a:chOff x="4680674" y="4010349"/>
            <a:chExt cx="5183505" cy="6638925"/>
          </a:xfrm>
        </p:grpSpPr>
        <p:sp>
          <p:nvSpPr>
            <p:cNvPr id="6" name="object 6"/>
            <p:cNvSpPr/>
            <p:nvPr/>
          </p:nvSpPr>
          <p:spPr>
            <a:xfrm>
              <a:off x="4680674" y="4010349"/>
              <a:ext cx="5183505" cy="6638925"/>
            </a:xfrm>
            <a:custGeom>
              <a:avLst/>
              <a:gdLst/>
              <a:ahLst/>
              <a:cxnLst/>
              <a:rect l="l" t="t" r="r" b="b"/>
              <a:pathLst>
                <a:path w="5183505" h="6638925">
                  <a:moveTo>
                    <a:pt x="5183088" y="0"/>
                  </a:moveTo>
                  <a:lnTo>
                    <a:pt x="0" y="0"/>
                  </a:lnTo>
                  <a:lnTo>
                    <a:pt x="0" y="6638541"/>
                  </a:lnTo>
                  <a:lnTo>
                    <a:pt x="5183088" y="6638541"/>
                  </a:lnTo>
                  <a:lnTo>
                    <a:pt x="5183088" y="0"/>
                  </a:lnTo>
                  <a:close/>
                </a:path>
              </a:pathLst>
            </a:custGeom>
            <a:solidFill>
              <a:srgbClr val="530909"/>
            </a:solidFill>
          </p:spPr>
          <p:txBody>
            <a:bodyPr wrap="square" lIns="0" tIns="0" rIns="0" bIns="0" rtlCol="0"/>
            <a:lstStyle/>
            <a:p>
              <a:endParaRPr sz="849" dirty="0"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23775" y="6779938"/>
              <a:ext cx="4191807" cy="1020554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6634338" y="2407868"/>
            <a:ext cx="3562232" cy="4025850"/>
            <a:chOff x="7392444" y="4010349"/>
            <a:chExt cx="5874385" cy="6638925"/>
          </a:xfrm>
        </p:grpSpPr>
        <p:sp>
          <p:nvSpPr>
            <p:cNvPr id="10" name="object 10"/>
            <p:cNvSpPr/>
            <p:nvPr/>
          </p:nvSpPr>
          <p:spPr>
            <a:xfrm>
              <a:off x="7392444" y="4010349"/>
              <a:ext cx="5874385" cy="6638925"/>
            </a:xfrm>
            <a:custGeom>
              <a:avLst/>
              <a:gdLst/>
              <a:ahLst/>
              <a:cxnLst/>
              <a:rect l="l" t="t" r="r" b="b"/>
              <a:pathLst>
                <a:path w="5874384" h="6638925">
                  <a:moveTo>
                    <a:pt x="5874166" y="0"/>
                  </a:moveTo>
                  <a:lnTo>
                    <a:pt x="0" y="0"/>
                  </a:lnTo>
                  <a:lnTo>
                    <a:pt x="0" y="6638541"/>
                  </a:lnTo>
                  <a:lnTo>
                    <a:pt x="5874166" y="6638541"/>
                  </a:lnTo>
                  <a:lnTo>
                    <a:pt x="5874166" y="0"/>
                  </a:lnTo>
                  <a:close/>
                </a:path>
              </a:pathLst>
            </a:custGeom>
            <a:solidFill>
              <a:srgbClr val="530909"/>
            </a:solidFill>
          </p:spPr>
          <p:txBody>
            <a:bodyPr wrap="square" lIns="0" tIns="0" rIns="0" bIns="0" rtlCol="0"/>
            <a:lstStyle/>
            <a:p>
              <a:endParaRPr sz="849"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35164" y="4473923"/>
              <a:ext cx="4203269" cy="157527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68754" y="6860304"/>
              <a:ext cx="5121762" cy="1018211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313167" y="395848"/>
            <a:ext cx="7581621" cy="453476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2276984" y="880406"/>
            <a:ext cx="7919622" cy="1638450"/>
            <a:chOff x="0" y="1465923"/>
            <a:chExt cx="13060044" cy="2701925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44113" y="2146531"/>
              <a:ext cx="6015872" cy="134027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1465923"/>
              <a:ext cx="7036434" cy="2701488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046850" y="2795566"/>
            <a:ext cx="2727168" cy="90674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23546C-929D-4DF6-8EB4-79D1CDBD09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page. https://</a:t>
            </a:r>
            <a:r>
              <a:rPr lang="en-US" dirty="0" err="1"/>
              <a:t>github.com</a:t>
            </a:r>
            <a:r>
              <a:rPr lang="en-US" dirty="0"/>
              <a:t>/jgrips9/Web-Scraping-Fall-2023</a:t>
            </a:r>
          </a:p>
          <a:p>
            <a:r>
              <a:rPr lang="en-US" dirty="0"/>
              <a:t>Link Below to sample code</a:t>
            </a:r>
          </a:p>
          <a:p>
            <a:pPr marL="114300" indent="0">
              <a:buNone/>
            </a:pPr>
            <a:r>
              <a:rPr lang="en-US" dirty="0">
                <a:hlinkClick r:id="rId2"/>
              </a:rPr>
              <a:t>https://colab.research.google.com/drive/1FM2lQlVqkq8t1gu9paKacfcnLIfAHZKV?usp=sharing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Goal: Extract ‘Top items being scraped right now’ section. Pull item name, price, description, number of reviews.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93C531-215B-432A-B53B-49B80708F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BeautifulSoup</a:t>
            </a:r>
            <a:r>
              <a:rPr lang="en-US" dirty="0"/>
              <a:t> Coding Demo</a:t>
            </a:r>
          </a:p>
        </p:txBody>
      </p:sp>
    </p:spTree>
    <p:extLst>
      <p:ext uri="{BB962C8B-B14F-4D97-AF65-F5344CB8AC3E}">
        <p14:creationId xmlns:p14="http://schemas.microsoft.com/office/powerpoint/2010/main" val="215612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F42CCD-6383-9DDA-6360-63C4E6728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E5D55B-ADDD-0A48-5D8F-60075AFF4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350" y="533400"/>
            <a:ext cx="6083300" cy="608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56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387E4F-EF30-4E93-886F-D8EF1FD20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752600"/>
            <a:ext cx="11571900" cy="4696838"/>
          </a:xfrm>
        </p:spPr>
        <p:txBody>
          <a:bodyPr>
            <a:normAutofit/>
          </a:bodyPr>
          <a:lstStyle/>
          <a:p>
            <a:r>
              <a:rPr lang="en-US" dirty="0"/>
              <a:t>Link below to code. Fill in missing areas to complete scraping program</a:t>
            </a:r>
          </a:p>
          <a:p>
            <a:pPr marL="114300" indent="0">
              <a:buNone/>
            </a:pPr>
            <a:r>
              <a:rPr lang="en-US" dirty="0">
                <a:hlinkClick r:id="rId3"/>
              </a:rPr>
              <a:t>https://colab.research.google.com/drive/1Qv-qfO-ZWlI375GFRcOaNXVDq7a3WeTq?usp=sharing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Goal: Extract job title, job link, brief description provided. </a:t>
            </a:r>
          </a:p>
          <a:p>
            <a:r>
              <a:rPr lang="en-US" dirty="0"/>
              <a:t>Website URL : </a:t>
            </a:r>
            <a:r>
              <a:rPr lang="en-US" dirty="0">
                <a:hlinkClick r:id="rId4"/>
              </a:rPr>
              <a:t>https://pythonjobs.github.io/</a:t>
            </a:r>
            <a:endParaRPr lang="en-US" dirty="0"/>
          </a:p>
          <a:p>
            <a:endParaRPr lang="en-US" dirty="0"/>
          </a:p>
          <a:p>
            <a:r>
              <a:rPr lang="en-US" dirty="0"/>
              <a:t>JRG363 Examples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2F8136-453E-49A2-B94F-CDD1321DA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BeautifulSoup</a:t>
            </a:r>
            <a:r>
              <a:rPr lang="en-US" dirty="0"/>
              <a:t> Coding Exercise</a:t>
            </a:r>
          </a:p>
        </p:txBody>
      </p:sp>
    </p:spTree>
    <p:extLst>
      <p:ext uri="{BB962C8B-B14F-4D97-AF65-F5344CB8AC3E}">
        <p14:creationId xmlns:p14="http://schemas.microsoft.com/office/powerpoint/2010/main" val="407465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>
            <a:spLocks noGrp="1"/>
          </p:cNvSpPr>
          <p:nvPr>
            <p:ph type="title"/>
          </p:nvPr>
        </p:nvSpPr>
        <p:spPr>
          <a:xfrm>
            <a:off x="437447" y="1828800"/>
            <a:ext cx="6370200" cy="11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you!</a:t>
            </a:r>
            <a:endParaRPr/>
          </a:p>
        </p:txBody>
      </p:sp>
      <p:sp>
        <p:nvSpPr>
          <p:cNvPr id="153" name="Google Shape;153;p24"/>
          <p:cNvSpPr txBox="1">
            <a:spLocks noGrp="1"/>
          </p:cNvSpPr>
          <p:nvPr>
            <p:ph type="body" idx="1"/>
          </p:nvPr>
        </p:nvSpPr>
        <p:spPr>
          <a:xfrm>
            <a:off x="438150" y="3200425"/>
            <a:ext cx="8537400" cy="1066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Contact us at CCSS-ResearchSupport@cornell.edu								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3817</TotalTime>
  <Words>191</Words>
  <Application>Microsoft Macintosh PowerPoint</Application>
  <PresentationFormat>Widescreen</PresentationFormat>
  <Paragraphs>27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Times</vt:lpstr>
      <vt:lpstr>Verdana</vt:lpstr>
      <vt:lpstr>Helvetica Neue</vt:lpstr>
      <vt:lpstr>Simple Light</vt:lpstr>
      <vt:lpstr>Web Scraping in Python (BeautifulSoup)</vt:lpstr>
      <vt:lpstr>Outline</vt:lpstr>
      <vt:lpstr>Web Scraping</vt:lpstr>
      <vt:lpstr>PowerPoint Presentation</vt:lpstr>
      <vt:lpstr>PowerPoint Presentation</vt:lpstr>
      <vt:lpstr>BeautifulSoup Coding Demo</vt:lpstr>
      <vt:lpstr>Evaluation</vt:lpstr>
      <vt:lpstr>BeautifulSoup Coding Exercise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CCSS Research Support</dc:title>
  <dc:creator>Jacob R Grippin</dc:creator>
  <cp:lastModifiedBy>Jacob R Grippin</cp:lastModifiedBy>
  <cp:revision>50</cp:revision>
  <dcterms:modified xsi:type="dcterms:W3CDTF">2023-09-06T15:17:35Z</dcterms:modified>
</cp:coreProperties>
</file>